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7553444" cy="66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Bank Loan Management System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7956" y="1587937"/>
            <a:ext cx="1305448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Members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87956" y="2140029"/>
            <a:ext cx="810458" cy="1215747"/>
          </a:xfrm>
          <a:prstGeom prst="roundRect">
            <a:avLst>
              <a:gd name="adj" fmla="val 360053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202" y="2557939"/>
            <a:ext cx="303848" cy="3799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0939" y="2342555"/>
            <a:ext cx="284964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Kwabena Asare Bostrom</a:t>
            </a:r>
            <a:endParaRPr lang="en-US" sz="2050" dirty="0"/>
          </a:p>
        </p:txBody>
      </p:sp>
      <p:sp>
        <p:nvSpPr>
          <p:cNvPr id="7" name="Shape 4"/>
          <p:cNvSpPr/>
          <p:nvPr/>
        </p:nvSpPr>
        <p:spPr>
          <a:xfrm>
            <a:off x="787956" y="3558302"/>
            <a:ext cx="810458" cy="1215747"/>
          </a:xfrm>
          <a:prstGeom prst="roundRect">
            <a:avLst>
              <a:gd name="adj" fmla="val 360053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02" y="3976211"/>
            <a:ext cx="303848" cy="3799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00939" y="3760827"/>
            <a:ext cx="265961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Felix Nuworsu</a:t>
            </a:r>
            <a:endParaRPr lang="en-US" sz="2050" dirty="0"/>
          </a:p>
        </p:txBody>
      </p:sp>
      <p:sp>
        <p:nvSpPr>
          <p:cNvPr id="10" name="Shape 6"/>
          <p:cNvSpPr/>
          <p:nvPr/>
        </p:nvSpPr>
        <p:spPr>
          <a:xfrm>
            <a:off x="787956" y="4976574"/>
            <a:ext cx="810458" cy="1215747"/>
          </a:xfrm>
          <a:prstGeom prst="roundRect">
            <a:avLst>
              <a:gd name="adj" fmla="val 360053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02" y="5394484"/>
            <a:ext cx="303848" cy="3799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00939" y="5179100"/>
            <a:ext cx="265961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Elizabeth Amponsah</a:t>
            </a:r>
            <a:endParaRPr lang="en-US" sz="2050" dirty="0"/>
          </a:p>
        </p:txBody>
      </p:sp>
      <p:sp>
        <p:nvSpPr>
          <p:cNvPr id="13" name="Shape 8"/>
          <p:cNvSpPr/>
          <p:nvPr/>
        </p:nvSpPr>
        <p:spPr>
          <a:xfrm>
            <a:off x="787956" y="6394847"/>
            <a:ext cx="810458" cy="1215747"/>
          </a:xfrm>
          <a:prstGeom prst="roundRect">
            <a:avLst>
              <a:gd name="adj" fmla="val 360053"/>
            </a:avLst>
          </a:prstGeom>
          <a:solidFill>
            <a:srgbClr val="FFFFFF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02" y="6812756"/>
            <a:ext cx="303848" cy="3799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00939" y="6597372"/>
            <a:ext cx="265961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Seedorf Otchere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135"/>
            <a:ext cx="91440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Technologies Used For The Project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59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208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Frontend:  Tkinter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148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1916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Backend: Python</a:t>
            </a:r>
            <a:endParaRPr lang="en-US" sz="3750" dirty="0"/>
          </a:p>
        </p:txBody>
      </p:sp>
      <p:sp>
        <p:nvSpPr>
          <p:cNvPr id="7" name="Text 5"/>
          <p:cNvSpPr/>
          <p:nvPr/>
        </p:nvSpPr>
        <p:spPr>
          <a:xfrm>
            <a:off x="793790" y="57875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05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20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93790" y="1111568"/>
            <a:ext cx="12965430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Overview: Simulating a Core Banking Function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793790" y="2393633"/>
            <a:ext cx="4211479" cy="2568416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370773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E04F00"/>
          </a:solidFill>
          <a:ln/>
        </p:spPr>
      </p:sp>
      <p:sp>
        <p:nvSpPr>
          <p:cNvPr id="6" name="Shape 4"/>
          <p:cNvSpPr/>
          <p:nvPr/>
        </p:nvSpPr>
        <p:spPr>
          <a:xfrm>
            <a:off x="2593360" y="20875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E04F00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7073" y="2240637"/>
            <a:ext cx="244912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723" y="2903934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Three Loan Types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020723" y="3428286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simulates a bank offering Housing, Auto, and Personal loans, each with specific parameters.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9342" y="2393633"/>
            <a:ext cx="4211598" cy="2568416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09342" y="2370773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E04F00"/>
          </a:solidFill>
          <a:ln/>
        </p:spPr>
      </p:sp>
      <p:sp>
        <p:nvSpPr>
          <p:cNvPr id="12" name="Shape 9"/>
          <p:cNvSpPr/>
          <p:nvPr/>
        </p:nvSpPr>
        <p:spPr>
          <a:xfrm>
            <a:off x="7008912" y="20875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E04F00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25" y="2240637"/>
            <a:ext cx="244912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36275" y="2903934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Metrics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5436275" y="3428286"/>
            <a:ext cx="375773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functionality includes accurate calculation of monthly payments and total accrued interest over the loan term.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625013" y="2393633"/>
            <a:ext cx="4211598" cy="2568416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25013" y="2370773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E04F0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24583" y="20875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E04F00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296" y="2240637"/>
            <a:ext cx="244912" cy="30611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51946" y="2903934"/>
            <a:ext cx="3510439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Risk Management Check</a:t>
            </a:r>
            <a:endParaRPr lang="en-US" sz="2500" dirty="0"/>
          </a:p>
        </p:txBody>
      </p:sp>
      <p:sp>
        <p:nvSpPr>
          <p:cNvPr id="21" name="Text 16"/>
          <p:cNvSpPr/>
          <p:nvPr/>
        </p:nvSpPr>
        <p:spPr>
          <a:xfrm>
            <a:off x="9851946" y="3428286"/>
            <a:ext cx="375773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critical validation ensures the user's total debt-to-income (DTI) ratio remains at or below 50% of their reported income.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93790" y="5191601"/>
            <a:ext cx="6419374" cy="2342793"/>
          </a:xfrm>
          <a:prstGeom prst="roundRect">
            <a:avLst>
              <a:gd name="adj" fmla="val 1307"/>
            </a:avLst>
          </a:prstGeom>
          <a:solidFill>
            <a:srgbClr val="F2EEEE"/>
          </a:solidFill>
          <a:ln/>
        </p:spPr>
      </p:sp>
      <p:sp>
        <p:nvSpPr>
          <p:cNvPr id="23" name="Shape 18"/>
          <p:cNvSpPr/>
          <p:nvPr/>
        </p:nvSpPr>
        <p:spPr>
          <a:xfrm>
            <a:off x="997863" y="53956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04F0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217" y="5529620"/>
            <a:ext cx="275511" cy="34444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97863" y="6212086"/>
            <a:ext cx="302752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User-Friendly Interaction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997863" y="6669286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intuitive user input, robust error handling, and clear summary output.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7417237" y="5191601"/>
            <a:ext cx="6419374" cy="2342793"/>
          </a:xfrm>
          <a:prstGeom prst="roundRect">
            <a:avLst>
              <a:gd name="adj" fmla="val 1307"/>
            </a:avLst>
          </a:prstGeom>
          <a:solidFill>
            <a:srgbClr val="F2EEEE"/>
          </a:solidFill>
          <a:ln/>
        </p:spPr>
      </p:sp>
      <p:sp>
        <p:nvSpPr>
          <p:cNvPr id="28" name="Shape 22"/>
          <p:cNvSpPr/>
          <p:nvPr/>
        </p:nvSpPr>
        <p:spPr>
          <a:xfrm>
            <a:off x="7621310" y="53956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04F00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664" y="5529620"/>
            <a:ext cx="275511" cy="34444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621310" y="6212086"/>
            <a:ext cx="310681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Persistent Record Keeping</a:t>
            </a:r>
            <a:endParaRPr lang="en-US" sz="2100" dirty="0"/>
          </a:p>
        </p:txBody>
      </p:sp>
      <p:sp>
        <p:nvSpPr>
          <p:cNvPr id="31" name="Text 24"/>
          <p:cNvSpPr/>
          <p:nvPr/>
        </p:nvSpPr>
        <p:spPr>
          <a:xfrm>
            <a:off x="7621310" y="6669286"/>
            <a:ext cx="6011228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successfully finalized loan records are automatically saved to an external file,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'loan_records.csv'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25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280190" y="966430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Architectural Design: Modularity and Robustness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6280190" y="2246590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follows a modular design principle, separating core logic into distinct functions for clarity, testability, and maintainability.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399252" y="2933343"/>
            <a:ext cx="22860" cy="3609618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376392" y="3100507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6339721" y="3052405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E04F00"/>
          </a:solidFill>
          <a:ln/>
        </p:spPr>
      </p:sp>
      <p:sp>
        <p:nvSpPr>
          <p:cNvPr id="9" name="Text 6"/>
          <p:cNvSpPr/>
          <p:nvPr/>
        </p:nvSpPr>
        <p:spPr>
          <a:xfrm>
            <a:off x="7034332" y="298787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Loan Calculations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034332" y="3343513"/>
            <a:ext cx="68022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functions implementing the amortization formula for precise payment schedules.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376392" y="4082296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339721" y="4034195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E04F00"/>
          </a:solidFill>
          <a:ln/>
        </p:spPr>
      </p:sp>
      <p:sp>
        <p:nvSpPr>
          <p:cNvPr id="13" name="Text 10"/>
          <p:cNvSpPr/>
          <p:nvPr/>
        </p:nvSpPr>
        <p:spPr>
          <a:xfrm>
            <a:off x="7034332" y="396966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Input Validation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034332" y="4325303"/>
            <a:ext cx="68022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Functions responsible for ensuring all user inputs meet strict parameter requirements.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376392" y="5064085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9721" y="5015984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E04F00"/>
          </a:solidFill>
          <a:ln/>
        </p:spPr>
      </p:sp>
      <p:sp>
        <p:nvSpPr>
          <p:cNvPr id="17" name="Text 14"/>
          <p:cNvSpPr/>
          <p:nvPr/>
        </p:nvSpPr>
        <p:spPr>
          <a:xfrm>
            <a:off x="7034332" y="495145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File Handling (CSV)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034332" y="5307092"/>
            <a:ext cx="68022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Isolated logic for reading, writing, and managing the permanent loan record file.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376392" y="6045875"/>
            <a:ext cx="317540" cy="22860"/>
          </a:xfrm>
          <a:prstGeom prst="roundRect">
            <a:avLst>
              <a:gd name="adj" fmla="val 104186"/>
            </a:avLst>
          </a:prstGeom>
          <a:solidFill>
            <a:srgbClr val="D8D4D4"/>
          </a:solidFill>
          <a:ln/>
        </p:spPr>
      </p:sp>
      <p:sp>
        <p:nvSpPr>
          <p:cNvPr id="20" name="Shape 17"/>
          <p:cNvSpPr/>
          <p:nvPr/>
        </p:nvSpPr>
        <p:spPr>
          <a:xfrm>
            <a:off x="6339721" y="5997773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E04F00"/>
          </a:solidFill>
          <a:ln/>
        </p:spPr>
      </p:sp>
      <p:sp>
        <p:nvSpPr>
          <p:cNvPr id="21" name="Text 18"/>
          <p:cNvSpPr/>
          <p:nvPr/>
        </p:nvSpPr>
        <p:spPr>
          <a:xfrm>
            <a:off x="7034332" y="593324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Main Control Loop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034332" y="6288881"/>
            <a:ext cx="68022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function managing the user workflow and sequencing the other modules.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518315" y="6900148"/>
            <a:ext cx="73182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relies on the standard amortization formula for payment accuracy and was thoroughly tested using Python's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unittest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library for functional assurance.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6280190" y="6721554"/>
            <a:ext cx="22860" cy="865346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349"/>
            <a:ext cx="299799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CONTRIBUTOR SPOTLIGHT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455182"/>
            <a:ext cx="11863626" cy="821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Kwabena – File Structure &amp; Testing Lead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793790" y="2712244"/>
            <a:ext cx="76485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Responsible for establishing the project's overall file organization and developing the comprehensive unit test suite to ensure system reliability.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774" y="3468469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3506" y="349686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Test Coverage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83506" y="3975973"/>
            <a:ext cx="3121104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rigorous unit tests encompassing input validation rules, financial calculation accuracy, and CSV file interaction logic.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09" y="3468469"/>
            <a:ext cx="272177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1141" y="3496866"/>
            <a:ext cx="262675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Simulated Environments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321141" y="3975973"/>
            <a:ext cx="312122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unittests extensively to simulate complex user inputs and file system operations, ensuring repeatable test scenarios.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74" y="5471577"/>
            <a:ext cx="272177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83506" y="5499973"/>
            <a:ext cx="26865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Architectural Foundation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383506" y="5979081"/>
            <a:ext cx="3121104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Organized the project directory and module imports to support the intended modular design and efficient development.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321141" y="549997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 Structure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5321141" y="5979081"/>
            <a:ext cx="312122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Involved in connecting the various methods and services into the Tkinter frontend.</a:t>
            </a:r>
            <a:endParaRPr lang="en-US" sz="14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59" y="2753082"/>
            <a:ext cx="3961090" cy="3961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2414945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CONTRIBUTOR SPOTLIGHT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787241" y="1077754"/>
            <a:ext cx="6488549" cy="66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Felix – Core Financial Logic</a:t>
            </a:r>
            <a:endParaRPr lang="en-US" sz="4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2123599"/>
            <a:ext cx="4127183" cy="41271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1176" y="2090738"/>
            <a:ext cx="6349603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Felix was the primary implementer of the system's core financial engine, ensuring all loan computations adhere to banking standards.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7501176" y="2722840"/>
            <a:ext cx="6349603" cy="1191935"/>
          </a:xfrm>
          <a:prstGeom prst="roundRect">
            <a:avLst>
              <a:gd name="adj" fmla="val 61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85936" y="2722840"/>
            <a:ext cx="60960" cy="1191935"/>
          </a:xfrm>
          <a:prstGeom prst="roundRect">
            <a:avLst>
              <a:gd name="adj" fmla="val 35979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7708344" y="2884289"/>
            <a:ext cx="2579846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Amortization Implementation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708344" y="3270409"/>
            <a:ext cx="5980986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Wrote and verified the functions 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calculate_monthly_payment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calculate_total_interest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501176" y="4060984"/>
            <a:ext cx="6349603" cy="1410533"/>
          </a:xfrm>
          <a:prstGeom prst="roundRect">
            <a:avLst>
              <a:gd name="adj" fmla="val 518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85936" y="4060984"/>
            <a:ext cx="60960" cy="1410533"/>
          </a:xfrm>
          <a:prstGeom prst="roundRect">
            <a:avLst>
              <a:gd name="adj" fmla="val 35979"/>
            </a:avLst>
          </a:prstGeom>
          <a:solidFill>
            <a:srgbClr val="E04F00"/>
          </a:solidFill>
          <a:ln/>
        </p:spPr>
      </p:sp>
      <p:sp>
        <p:nvSpPr>
          <p:cNvPr id="12" name="Text 9"/>
          <p:cNvSpPr/>
          <p:nvPr/>
        </p:nvSpPr>
        <p:spPr>
          <a:xfrm>
            <a:off x="7708344" y="4222433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Handling Edge Cases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708344" y="4608552"/>
            <a:ext cx="5980986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robust logic to correctly handle scenarios such as zero interest rates, zero loan terms, and potential numerical overflow with extremely large principals, guaranteeing accurate results.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501176" y="5617726"/>
            <a:ext cx="6349603" cy="1176695"/>
          </a:xfrm>
          <a:prstGeom prst="roundRect">
            <a:avLst>
              <a:gd name="adj" fmla="val 621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485936" y="5617726"/>
            <a:ext cx="60960" cy="1176695"/>
          </a:xfrm>
          <a:prstGeom prst="roundRect">
            <a:avLst>
              <a:gd name="adj" fmla="val 35979"/>
            </a:avLst>
          </a:prstGeom>
          <a:solidFill>
            <a:srgbClr val="E04F00"/>
          </a:solidFill>
          <a:ln/>
        </p:spPr>
      </p:sp>
      <p:sp>
        <p:nvSpPr>
          <p:cNvPr id="16" name="Text 13"/>
          <p:cNvSpPr/>
          <p:nvPr/>
        </p:nvSpPr>
        <p:spPr>
          <a:xfrm>
            <a:off x="7708344" y="5779175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Formula Compliance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708344" y="6165294"/>
            <a:ext cx="5980986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all financial calculations were mathematically sound and strictly compliant with the formulas required for the lab assignment.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87241" y="7143869"/>
            <a:ext cx="13055918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7143869"/>
            <a:ext cx="13055918" cy="4702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606981"/>
            <a:ext cx="2242542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CONTRIBUTOR SPOTLIGHT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217563" y="1033343"/>
            <a:ext cx="7681674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Elizabeth – Input Validation &amp; Constraint Checks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217563" y="2466856"/>
            <a:ext cx="768167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Elizabeth focused on creating a resilient interface that guides users and enforces critical risk management rules.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63" y="2836902"/>
            <a:ext cx="407313" cy="407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7563" y="3413879"/>
            <a:ext cx="1782366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Integrity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17563" y="3718084"/>
            <a:ext cx="768167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validation routines for numerical inputs (loan amount, term) and correct loan type selection.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63" y="4206954"/>
            <a:ext cx="407313" cy="407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7563" y="4783931"/>
            <a:ext cx="190380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Debt Ratio Enforcement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217563" y="5088136"/>
            <a:ext cx="768167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the crucial check that rejects loan applications if the calculated DTI exceeds the mandated 50% limit.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63" y="5577007"/>
            <a:ext cx="407313" cy="407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17563" y="6153983"/>
            <a:ext cx="1782366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Experience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6217563" y="6458188"/>
            <a:ext cx="768167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Added clear, constructive guidance and error prompts to assist users when entering invalid or restricted data.</a:t>
            </a:r>
            <a:endParaRPr lang="en-US" sz="1050" dirty="0"/>
          </a:p>
        </p:txBody>
      </p:sp>
      <p:sp>
        <p:nvSpPr>
          <p:cNvPr id="15" name="Shape 9"/>
          <p:cNvSpPr/>
          <p:nvPr/>
        </p:nvSpPr>
        <p:spPr>
          <a:xfrm>
            <a:off x="6217563" y="6828234"/>
            <a:ext cx="7681674" cy="794266"/>
          </a:xfrm>
          <a:prstGeom prst="roundRect">
            <a:avLst>
              <a:gd name="adj" fmla="val 2565"/>
            </a:avLst>
          </a:prstGeom>
          <a:solidFill>
            <a:srgbClr val="FFCDB3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294" y="7031474"/>
            <a:ext cx="169664" cy="1357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658689" y="6997898"/>
            <a:ext cx="7104817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debt ratio check is a primary mechanism for simulating real-world financial risk assessment within the system.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193"/>
            <a:ext cx="281070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CONTRIBUTOR SPOTLIGHT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317308"/>
            <a:ext cx="10982325" cy="770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Seedorf – Persistence and User Interface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793790" y="2495788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Seedorf was key in managing data persistence and crafting the final interactive experience for the user.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3231475"/>
            <a:ext cx="6313884" cy="3177302"/>
          </a:xfrm>
          <a:prstGeom prst="roundRect">
            <a:avLst>
              <a:gd name="adj" fmla="val 803"/>
            </a:avLst>
          </a:prstGeom>
          <a:solidFill>
            <a:srgbClr val="F2EEEE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231475"/>
            <a:ext cx="6313884" cy="1588651"/>
          </a:xfrm>
          <a:prstGeom prst="roundRect">
            <a:avLst>
              <a:gd name="adj" fmla="val 1606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963811" y="340149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Record Management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3811" y="3850481"/>
            <a:ext cx="59738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proper formatting, including the necessary header row, when saving approved loans to the CSV file.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93790" y="4820126"/>
            <a:ext cx="6313884" cy="1588651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820126"/>
            <a:ext cx="6313884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3737967" y="4618911"/>
            <a:ext cx="425291" cy="42529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4290" y="4698683"/>
            <a:ext cx="212646" cy="26574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63811" y="524541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Main UI Control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3811" y="5694402"/>
            <a:ext cx="59738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the logic for displaying calculated loan summaries and handling user confirmation/cancellation before final saving.</a:t>
            </a:r>
            <a:endParaRPr lang="en-US" sz="13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739" y="2506028"/>
            <a:ext cx="2041446" cy="2041446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273" y="2506028"/>
            <a:ext cx="2041446" cy="204144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48941" y="6982778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seamless transition from calculation to final record storage defines the system's operational completeness.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793790" y="6791444"/>
            <a:ext cx="22860" cy="654844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8965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 Faced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3857268"/>
            <a:ext cx="4226600" cy="1684020"/>
          </a:xfrm>
          <a:prstGeom prst="roundRect">
            <a:avLst>
              <a:gd name="adj" fmla="val 1616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975241" y="403871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04F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4157782"/>
            <a:ext cx="244912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5241" y="4764524"/>
            <a:ext cx="386369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Break the tasks into manageable chunks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01841" y="3857268"/>
            <a:ext cx="4226600" cy="1684020"/>
          </a:xfrm>
          <a:prstGeom prst="roundRect">
            <a:avLst>
              <a:gd name="adj" fmla="val 1616"/>
            </a:avLst>
          </a:prstGeom>
          <a:solidFill>
            <a:srgbClr val="F2EEEE"/>
          </a:solidFill>
          <a:ln/>
        </p:spPr>
      </p:sp>
      <p:sp>
        <p:nvSpPr>
          <p:cNvPr id="9" name="Shape 5"/>
          <p:cNvSpPr/>
          <p:nvPr/>
        </p:nvSpPr>
        <p:spPr>
          <a:xfrm>
            <a:off x="5383292" y="403871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04F00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953" y="4157782"/>
            <a:ext cx="244912" cy="3061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83292" y="4764524"/>
            <a:ext cx="386369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Making sure the structure of the code is correct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09892" y="3857268"/>
            <a:ext cx="4226719" cy="1684020"/>
          </a:xfrm>
          <a:prstGeom prst="roundRect">
            <a:avLst>
              <a:gd name="adj" fmla="val 1616"/>
            </a:avLst>
          </a:prstGeom>
          <a:solidFill>
            <a:srgbClr val="F2EEEE"/>
          </a:solidFill>
          <a:ln/>
        </p:spPr>
      </p:sp>
      <p:sp>
        <p:nvSpPr>
          <p:cNvPr id="13" name="Shape 8"/>
          <p:cNvSpPr/>
          <p:nvPr/>
        </p:nvSpPr>
        <p:spPr>
          <a:xfrm>
            <a:off x="9791343" y="403871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04F00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004" y="4157782"/>
            <a:ext cx="244912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91343" y="476452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Generating test cases.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793790" y="5722739"/>
            <a:ext cx="13042821" cy="1785461"/>
          </a:xfrm>
          <a:prstGeom prst="roundRect">
            <a:avLst>
              <a:gd name="adj" fmla="val 1524"/>
            </a:avLst>
          </a:prstGeom>
          <a:solidFill>
            <a:srgbClr val="F2EEEE"/>
          </a:solidFill>
          <a:ln/>
        </p:spPr>
      </p:sp>
      <p:sp>
        <p:nvSpPr>
          <p:cNvPr id="17" name="Shape 11"/>
          <p:cNvSpPr/>
          <p:nvPr/>
        </p:nvSpPr>
        <p:spPr>
          <a:xfrm>
            <a:off x="975241" y="5904190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04F00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03" y="6023253"/>
            <a:ext cx="244912" cy="30611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75241" y="6629995"/>
            <a:ext cx="716280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Implementing additional screens for User Login and Authentication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975241" y="7036475"/>
            <a:ext cx="12679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2025-10-16T01:56:15Z</dcterms:created>
  <dcterms:modified xsi:type="dcterms:W3CDTF">2025-10-16T01:56:15Z</dcterms:modified>
</cp:coreProperties>
</file>